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65" r:id="rId3"/>
    <p:sldId id="266" r:id="rId4"/>
    <p:sldId id="264" r:id="rId5"/>
    <p:sldId id="260" r:id="rId6"/>
    <p:sldId id="262" r:id="rId7"/>
    <p:sldId id="257" r:id="rId8"/>
    <p:sldId id="258" r:id="rId9"/>
  </p:sldIdLst>
  <p:sldSz cx="14630400" cy="8229600"/>
  <p:notesSz cx="8229600" cy="14630400"/>
  <p:embeddedFontLst>
    <p:embeddedFont>
      <p:font typeface="Alexandria" panose="020B0604020202020204" charset="-78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orbel" panose="020B0503020204020204" pitchFamily="34" charset="0"/>
      <p:regular r:id="rId16"/>
      <p:bold r:id="rId17"/>
      <p:italic r:id="rId18"/>
      <p:boldItalic r:id="rId19"/>
    </p:embeddedFont>
    <p:embeddedFont>
      <p:font typeface="Gill Sans MT" panose="020B0502020104020203" pitchFamily="34" charset="0"/>
      <p:regular r:id="rId20"/>
      <p:bold r:id="rId21"/>
      <p:italic r:id="rId22"/>
      <p:boldItalic r:id="rId23"/>
    </p:embeddedFont>
    <p:embeddedFont>
      <p:font typeface="Impact" panose="020B0806030902050204" pitchFamily="34" charset="0"/>
      <p:regular r:id="rId24"/>
    </p:embeddedFont>
    <p:embeddedFont>
      <p:font typeface="Nobile" panose="020B0604020202020204" charset="0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097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55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06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86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4268420" y="757124"/>
            <a:ext cx="6282690" cy="6275070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4227" y="1318065"/>
            <a:ext cx="12382102" cy="5273986"/>
          </a:xfrm>
        </p:spPr>
        <p:txBody>
          <a:bodyPr anchor="ctr">
            <a:noAutofit/>
          </a:bodyPr>
          <a:lstStyle>
            <a:lvl1pPr algn="ctr">
              <a:defRPr sz="12000" spc="96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8054" y="7175036"/>
            <a:ext cx="9654448" cy="89073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 i="0" cap="all" spc="480" baseline="0">
                <a:solidFill>
                  <a:schemeClr val="tx2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94228" y="7650815"/>
            <a:ext cx="2795666" cy="418154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16398" y="7650815"/>
            <a:ext cx="4937760" cy="414955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80662" y="7650815"/>
            <a:ext cx="2795668" cy="414955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340157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89363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425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079585" y="458863"/>
            <a:ext cx="1790558" cy="672048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458863"/>
            <a:ext cx="10071102" cy="672048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2098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020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348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0432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377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01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45294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1516" y="1288666"/>
            <a:ext cx="9824485" cy="4877552"/>
          </a:xfrm>
        </p:spPr>
        <p:txBody>
          <a:bodyPr anchor="b">
            <a:normAutofit/>
          </a:bodyPr>
          <a:lstStyle>
            <a:lvl1pPr>
              <a:defRPr sz="10080" spc="96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1516" y="6191738"/>
            <a:ext cx="8420986" cy="11413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 cap="all" spc="480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83856" y="7650815"/>
            <a:ext cx="1792736" cy="41815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34877" y="7650815"/>
            <a:ext cx="4937760" cy="41495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30921" y="7650815"/>
            <a:ext cx="1785079" cy="41495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3377566" cy="82296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92832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2743200"/>
            <a:ext cx="5760720" cy="43434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77355" y="2743200"/>
            <a:ext cx="5760720" cy="43434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6852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274" y="457201"/>
            <a:ext cx="12207240" cy="179222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2014" y="2639560"/>
            <a:ext cx="5760720" cy="75903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280" b="1" cap="all" spc="240" baseline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8760" y="3490922"/>
            <a:ext cx="5760720" cy="359567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60637" y="2639560"/>
            <a:ext cx="5760720" cy="75903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280" b="1" cap="all" spc="240" baseline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60637" y="3490922"/>
            <a:ext cx="5760720" cy="359567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39242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9507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7841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8867774" y="0"/>
            <a:ext cx="5762626" cy="82296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5461" y="548640"/>
            <a:ext cx="3710538" cy="1436005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280" b="1" i="0" cap="all" spc="36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061" y="1104452"/>
            <a:ext cx="7390102" cy="5982149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5463" y="2089603"/>
            <a:ext cx="3710538" cy="4996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440"/>
              </a:spcBef>
              <a:buNone/>
              <a:defRPr sz="1920" baseline="0">
                <a:solidFill>
                  <a:schemeClr val="bg2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8062" y="7650815"/>
            <a:ext cx="1480026" cy="418154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24345" y="7650815"/>
            <a:ext cx="4178615" cy="4149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29217" y="7650815"/>
            <a:ext cx="1478947" cy="414955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340157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54250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0157" y="1"/>
            <a:ext cx="8826702" cy="8229599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8867774" y="0"/>
            <a:ext cx="5762626" cy="82296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340157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5460" y="548640"/>
            <a:ext cx="3710540" cy="143600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280" b="1" i="0" spc="36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5460" y="2089603"/>
            <a:ext cx="3710540" cy="4996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440"/>
              </a:spcBef>
              <a:buNone/>
              <a:defRPr sz="1920" baseline="0">
                <a:solidFill>
                  <a:schemeClr val="bg2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9140" y="7650815"/>
            <a:ext cx="1478947" cy="418154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24345" y="7650815"/>
            <a:ext cx="4178614" cy="4149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25082" y="7650815"/>
            <a:ext cx="1481328" cy="414955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3705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2014" y="458862"/>
            <a:ext cx="12213986" cy="1790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2014" y="2743202"/>
            <a:ext cx="12213986" cy="4312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2014" y="7650815"/>
            <a:ext cx="2795666" cy="4181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50815"/>
            <a:ext cx="4937760" cy="414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2" y="7650815"/>
            <a:ext cx="3383279" cy="414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1" y="0"/>
            <a:ext cx="1062990" cy="82296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4290243" y="0"/>
            <a:ext cx="340157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608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4" r:id="rId13"/>
    <p:sldLayoutId id="2147483676" r:id="rId14"/>
    <p:sldLayoutId id="2147483678" r:id="rId15"/>
    <p:sldLayoutId id="2147483679" r:id="rId16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6120" kern="1200" cap="all" spc="24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Gill Sans MT" panose="020B0502020104020203" pitchFamily="34" charset="0"/>
        <a:buChar char="–"/>
        <a:defRPr sz="216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Gill Sans MT" panose="020B0502020104020203" pitchFamily="34" charset="0"/>
        <a:buChar char="–"/>
        <a:defRPr sz="16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16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Gill Sans MT" panose="020B0502020104020203" pitchFamily="34" charset="0"/>
        <a:buChar char="–"/>
        <a:defRPr sz="16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16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Gill Sans MT" panose="020B0502020104020203" pitchFamily="34" charset="0"/>
        <a:buChar char="–"/>
        <a:defRPr sz="168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168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5897" y="581025"/>
            <a:ext cx="7665006" cy="5467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150"/>
              </a:lnSpc>
              <a:buNone/>
            </a:pPr>
            <a:r>
              <a:rPr lang="en-US" sz="57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Исследование конкурентов и разработка стратегии позиционирования Google</a:t>
            </a:r>
            <a:endParaRPr lang="en-US" sz="570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DECDB775-CC01-4308-85BD-7F26551688AD}"/>
              </a:ext>
            </a:extLst>
          </p:cNvPr>
          <p:cNvSpPr/>
          <p:nvPr/>
        </p:nvSpPr>
        <p:spPr>
          <a:xfrm>
            <a:off x="6350436" y="625478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Каплич В.А., Бекетова М.А., Шершнева Е.С.</a:t>
            </a:r>
            <a:endParaRPr lang="en-US" sz="190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6112557E-45BF-4DC0-9DA4-987830234408}"/>
              </a:ext>
            </a:extLst>
          </p:cNvPr>
          <p:cNvSpPr/>
          <p:nvPr/>
        </p:nvSpPr>
        <p:spPr>
          <a:xfrm>
            <a:off x="6350437" y="689954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Гр.250502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35273" y="112799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400" dirty="0">
                <a:latin typeface="Alexandria" panose="020B0604020202020204" charset="-78"/>
                <a:cs typeface="Alexandria" panose="020B0604020202020204" charset="-78"/>
              </a:rPr>
              <a:t>Microsoft</a:t>
            </a:r>
          </a:p>
        </p:txBody>
      </p:sp>
      <p:sp>
        <p:nvSpPr>
          <p:cNvPr id="4" name="Shape 1"/>
          <p:cNvSpPr/>
          <p:nvPr/>
        </p:nvSpPr>
        <p:spPr>
          <a:xfrm>
            <a:off x="1235273" y="2269808"/>
            <a:ext cx="7415927" cy="4988948"/>
          </a:xfrm>
          <a:prstGeom prst="roundRect">
            <a:avLst>
              <a:gd name="adj" fmla="val 214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250513" y="2285048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497329" y="244078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Nobile" pitchFamily="34" charset="-120"/>
              </a:rPr>
              <a:t>Сильные стороны</a:t>
            </a:r>
            <a:endParaRPr lang="en-US" sz="1900" dirty="0">
              <a:latin typeface="Nobile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193863" y="244078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Nobile" pitchFamily="34" charset="-120"/>
              </a:rPr>
              <a:t>Слабые стороны</a:t>
            </a:r>
            <a:endParaRPr lang="en-US" sz="1900" dirty="0">
              <a:latin typeface="Nobile" panose="020B06040202020202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250513" y="2991564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497329" y="3147298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be-BY" sz="190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Nobile" pitchFamily="34" charset="-120"/>
              </a:rPr>
              <a:t>Широкая экосистема продуктов</a:t>
            </a:r>
            <a:endParaRPr lang="en-US" sz="1900" dirty="0">
              <a:latin typeface="Nobile" panose="020B0604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193863" y="3147298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ru-RU" sz="190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Nobile" pitchFamily="34" charset="-120"/>
              </a:rPr>
              <a:t>Зависимость от </a:t>
            </a:r>
            <a:r>
              <a:rPr lang="en-US" sz="190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Nobile" pitchFamily="34" charset="-120"/>
              </a:rPr>
              <a:t>Windows</a:t>
            </a:r>
            <a:endParaRPr lang="ru-RU" sz="1900" dirty="0">
              <a:solidFill>
                <a:srgbClr val="404155"/>
              </a:solidFill>
              <a:latin typeface="Nobile" panose="020B0604020202020204" charset="0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250513" y="4488180"/>
            <a:ext cx="7385447" cy="12573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BY" sz="1900" dirty="0">
              <a:latin typeface="Nobile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497329" y="4643914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ru-RU" sz="190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Nobile" pitchFamily="34" charset="-120"/>
              </a:rPr>
              <a:t>Сильная репутация и доверие на рынке</a:t>
            </a:r>
            <a:endParaRPr lang="en-US" sz="1900" dirty="0">
              <a:latin typeface="Nobile" panose="020B060402020202020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193864" y="4633547"/>
            <a:ext cx="36774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be-BY" sz="190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Nobile" pitchFamily="34" charset="-120"/>
              </a:rPr>
              <a:t>Сложность некоторых продуктов</a:t>
            </a:r>
            <a:endParaRPr lang="en-US" sz="1900" dirty="0">
              <a:latin typeface="Nobile" panose="020B060402020202020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1265753" y="5787271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497329" y="5923227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ru-RU" sz="190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Nobile" pitchFamily="34" charset="-120"/>
              </a:rPr>
              <a:t>Развитая облачная инфраструктура </a:t>
            </a:r>
            <a:r>
              <a:rPr lang="en-US" sz="190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Nobile" pitchFamily="34" charset="-120"/>
              </a:rPr>
              <a:t>Azure</a:t>
            </a:r>
            <a:endParaRPr lang="en-US" sz="1900" dirty="0">
              <a:latin typeface="Nobile" panose="020B060402020202020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193863" y="5927178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ru-RU" sz="190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Nobile" pitchFamily="34" charset="-120"/>
              </a:rPr>
              <a:t>Относительно высокая стоимость лицензий</a:t>
            </a:r>
            <a:endParaRPr lang="en-US" sz="1900" dirty="0">
              <a:latin typeface="Nobile" panose="020B0604020202020204" charset="0"/>
            </a:endParaRPr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BD651920-9CA6-4EF2-A235-E81335FC9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8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35273" y="112799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Alexandria" panose="020B0604020202020204" charset="-78"/>
                <a:ea typeface="Alexandria" pitchFamily="34" charset="-122"/>
                <a:cs typeface="Alexandria" panose="020B0604020202020204" charset="-78"/>
              </a:rPr>
              <a:t>Amazon Web Services</a:t>
            </a:r>
            <a:endParaRPr lang="en-US" sz="4400" dirty="0">
              <a:latin typeface="Alexandria" panose="020B0604020202020204" charset="-78"/>
              <a:cs typeface="Alexandria" panose="020B0604020202020204" charset="-7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235273" y="2269807"/>
            <a:ext cx="7415927" cy="5150983"/>
          </a:xfrm>
          <a:prstGeom prst="roundRect">
            <a:avLst>
              <a:gd name="adj" fmla="val 214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250513" y="2285048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497329" y="244078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Nobile" pitchFamily="34" charset="-120"/>
              </a:rPr>
              <a:t>Сильные стороны</a:t>
            </a:r>
            <a:endParaRPr lang="en-US" sz="1900" dirty="0">
              <a:latin typeface="Nobile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193863" y="244078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Nobile" pitchFamily="34" charset="-120"/>
              </a:rPr>
              <a:t>Слабые стороны</a:t>
            </a:r>
            <a:endParaRPr lang="en-US" sz="1900" dirty="0">
              <a:latin typeface="Nobile" panose="020B06040202020202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250513" y="2991564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BY" sz="1900" dirty="0">
              <a:solidFill>
                <a:srgbClr val="404155"/>
              </a:solidFill>
              <a:latin typeface="Nobile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497329" y="3176736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0"/>
              </a:spcAft>
              <a:tabLst>
                <a:tab pos="2470150" algn="l"/>
              </a:tabLst>
            </a:pPr>
            <a:r>
              <a:rPr lang="be-BY" sz="1900" dirty="0">
                <a:solidFill>
                  <a:srgbClr val="404155"/>
                </a:solidFill>
                <a:latin typeface="Nobile" panose="020B0604020202020204" charset="0"/>
              </a:rPr>
              <a:t>Широкий выбор облачных сервисов</a:t>
            </a:r>
            <a:endParaRPr lang="ru-BY" sz="1900" dirty="0">
              <a:solidFill>
                <a:srgbClr val="404155"/>
              </a:solidFill>
              <a:latin typeface="Nobile" panose="020B0604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193862" y="3176736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0"/>
              </a:spcAft>
              <a:tabLst>
                <a:tab pos="2470150" algn="l"/>
              </a:tabLst>
            </a:pPr>
            <a:r>
              <a:rPr lang="be-BY" sz="1900" dirty="0">
                <a:solidFill>
                  <a:srgbClr val="404155"/>
                </a:solidFill>
                <a:latin typeface="Nobile" panose="020B0604020202020204" charset="0"/>
              </a:rPr>
              <a:t>Сложность ценообразования</a:t>
            </a:r>
            <a:endParaRPr lang="ru-BY" sz="1900" dirty="0">
              <a:solidFill>
                <a:srgbClr val="404155"/>
              </a:solidFill>
              <a:latin typeface="Nobile" panose="020B060402020202020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250513" y="4488180"/>
            <a:ext cx="7385447" cy="12573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BY" sz="1900" dirty="0">
              <a:latin typeface="Nobile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497329" y="4643914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0"/>
              </a:spcAft>
              <a:tabLst>
                <a:tab pos="2470150" algn="l"/>
              </a:tabLst>
            </a:pPr>
            <a:r>
              <a:rPr lang="be-BY" sz="1900" dirty="0">
                <a:solidFill>
                  <a:srgbClr val="404155"/>
                </a:solidFill>
                <a:latin typeface="Nobile" panose="020B0604020202020204" charset="0"/>
              </a:rPr>
              <a:t>Масштабируемость и гибкость</a:t>
            </a:r>
            <a:endParaRPr lang="ru-BY" sz="1900" dirty="0">
              <a:solidFill>
                <a:srgbClr val="404155"/>
              </a:solidFill>
              <a:latin typeface="Nobile" panose="020B060402020202020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193862" y="4666874"/>
            <a:ext cx="347257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0"/>
              </a:spcAft>
              <a:tabLst>
                <a:tab pos="2470150" algn="l"/>
              </a:tabLst>
            </a:pPr>
            <a:r>
              <a:rPr lang="be-BY" sz="1900" dirty="0">
                <a:solidFill>
                  <a:srgbClr val="404155"/>
                </a:solidFill>
                <a:latin typeface="Nobile" panose="020B0604020202020204" charset="0"/>
              </a:rPr>
              <a:t>Сложность освоения</a:t>
            </a:r>
            <a:endParaRPr lang="ru-BY" sz="1900" dirty="0">
              <a:solidFill>
                <a:srgbClr val="404155"/>
              </a:solidFill>
              <a:latin typeface="Nobile" panose="020B060402020202020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1235273" y="5686604"/>
            <a:ext cx="7385447" cy="17341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BY" sz="1900" dirty="0">
              <a:latin typeface="Nobile" panose="020B06040202020202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97329" y="5923227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0"/>
              </a:spcAft>
              <a:tabLst>
                <a:tab pos="2470150" algn="l"/>
              </a:tabLst>
            </a:pPr>
            <a:endParaRPr lang="ru-BY" sz="1900" dirty="0">
              <a:effectLst/>
              <a:latin typeface="Nobile" panose="020B0604020202020204" charset="0"/>
              <a:ea typeface="Calibri" panose="020F050202020403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193863" y="5815787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be-BY" sz="1900" dirty="0">
                <a:solidFill>
                  <a:srgbClr val="404155"/>
                </a:solidFill>
                <a:latin typeface="Nobile" panose="020B0604020202020204" charset="0"/>
              </a:rPr>
              <a:t>Высокая конкуренция</a:t>
            </a:r>
            <a:endParaRPr lang="en-US" sz="1900" dirty="0">
              <a:solidFill>
                <a:srgbClr val="404155"/>
              </a:solidFill>
              <a:latin typeface="Nobile" panose="020B0604020202020204" charset="0"/>
            </a:endParaRPr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118B0A3C-E8B0-471A-AE3A-FFDC5D7EA840}"/>
              </a:ext>
            </a:extLst>
          </p:cNvPr>
          <p:cNvSpPr/>
          <p:nvPr/>
        </p:nvSpPr>
        <p:spPr>
          <a:xfrm>
            <a:off x="1459229" y="5897739"/>
            <a:ext cx="347257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0"/>
              </a:spcAft>
              <a:tabLst>
                <a:tab pos="2470150" algn="l"/>
              </a:tabLst>
            </a:pPr>
            <a:r>
              <a:rPr lang="be-BY" sz="1900" dirty="0">
                <a:solidFill>
                  <a:srgbClr val="404155"/>
                </a:solidFill>
                <a:latin typeface="Nobile" panose="020B0604020202020204" charset="0"/>
              </a:rPr>
              <a:t>Надежность и производительность</a:t>
            </a:r>
            <a:endParaRPr lang="ru-BY" sz="1900" dirty="0">
              <a:solidFill>
                <a:srgbClr val="404155"/>
              </a:solidFill>
              <a:latin typeface="Nobile" panose="020B060402020202020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6CB01C3-236B-4A42-AAF8-56F11EC72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80" r="24286"/>
          <a:stretch/>
        </p:blipFill>
        <p:spPr>
          <a:xfrm>
            <a:off x="9406536" y="-242198"/>
            <a:ext cx="5339408" cy="87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28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35273" y="112799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ru-RU" sz="4800" dirty="0">
                <a:latin typeface="Arial" panose="020B0604020202020204" pitchFamily="34" charset="0"/>
                <a:cs typeface="Arial" panose="020B0604020202020204" pitchFamily="34" charset="0"/>
              </a:rPr>
              <a:t>Яндекс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235273" y="2269808"/>
            <a:ext cx="7415927" cy="4988948"/>
          </a:xfrm>
          <a:prstGeom prst="roundRect">
            <a:avLst>
              <a:gd name="adj" fmla="val 214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250513" y="2285048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497329" y="244078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Nobile" pitchFamily="34" charset="-120"/>
              </a:rPr>
              <a:t>Сильные стороны</a:t>
            </a:r>
            <a:endParaRPr lang="en-US" sz="1900" dirty="0">
              <a:latin typeface="Nobile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193863" y="244078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Nobile" pitchFamily="34" charset="-120"/>
              </a:rPr>
              <a:t>Слабые стороны</a:t>
            </a:r>
            <a:endParaRPr lang="en-US" sz="1900" dirty="0">
              <a:latin typeface="Nobile" panose="020B06040202020202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250513" y="2991564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497329" y="3147298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ru-RU" sz="190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Nobile" pitchFamily="34" charset="-120"/>
              </a:rPr>
              <a:t>Популярность и узнаваемость в СНГ</a:t>
            </a:r>
            <a:endParaRPr lang="en-US" sz="1900" dirty="0">
              <a:latin typeface="Nobile" panose="020B0604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193863" y="3147298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ru-RU" sz="190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Nobile" pitchFamily="34" charset="-120"/>
              </a:rPr>
              <a:t>Слабое присутствие за пределами СНГ</a:t>
            </a:r>
            <a:endParaRPr lang="en-US" sz="1900" dirty="0">
              <a:latin typeface="Nobile" panose="020B060402020202020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250513" y="4488180"/>
            <a:ext cx="7385447" cy="12573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BY" sz="1900" dirty="0">
              <a:latin typeface="Nobile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497329" y="4643914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be-BY" sz="190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Nobile" pitchFamily="34" charset="-120"/>
              </a:rPr>
              <a:t>Эффективные рекламные инструменты</a:t>
            </a:r>
            <a:endParaRPr lang="en-US" sz="1900" dirty="0">
              <a:latin typeface="Nobile" panose="020B060402020202020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193863" y="4643914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ru-RU" sz="190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Nobile" pitchFamily="34" charset="-120"/>
              </a:rPr>
              <a:t>Меньше инноваций в облачных технологиях и ИИ</a:t>
            </a:r>
            <a:endParaRPr lang="en-US" sz="1900" dirty="0">
              <a:latin typeface="Nobile" panose="020B060402020202020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1265753" y="5787271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497329" y="5923227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be-BY" sz="190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Nobile" pitchFamily="34" charset="-120"/>
              </a:rPr>
              <a:t>Глубокое понимание местных рынков</a:t>
            </a:r>
            <a:endParaRPr lang="en-US" sz="1900" dirty="0">
              <a:latin typeface="Nobile" panose="020B060402020202020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193863" y="5927178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be-BY" sz="1900" dirty="0">
                <a:solidFill>
                  <a:srgbClr val="404155"/>
                </a:solidFill>
                <a:latin typeface="Nobile" panose="020B0604020202020204" charset="0"/>
                <a:ea typeface="Nobile" pitchFamily="34" charset="-122"/>
                <a:cs typeface="Nobile" pitchFamily="34" charset="-120"/>
              </a:rPr>
              <a:t>Зависимость от регионального законодательства</a:t>
            </a:r>
            <a:endParaRPr lang="en-US" sz="1900" dirty="0">
              <a:latin typeface="Nobile" panose="020B0604020202020204" charset="0"/>
            </a:endParaRPr>
          </a:p>
        </p:txBody>
      </p:sp>
      <p:pic>
        <p:nvPicPr>
          <p:cNvPr id="1030" name="Picture 6" descr="Яндекс.Карты следят за вами, даже когда вы их удалили. Серьезный баг?">
            <a:extLst>
              <a:ext uri="{FF2B5EF4-FFF2-40B4-BE49-F238E27FC236}">
                <a16:creationId xmlns:a16="http://schemas.microsoft.com/office/drawing/2014/main" id="{FD5B0DFE-349F-40E6-957C-8FF8DCD97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5" r="23696"/>
          <a:stretch/>
        </p:blipFill>
        <p:spPr bwMode="auto">
          <a:xfrm>
            <a:off x="9152454" y="0"/>
            <a:ext cx="5869644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20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35273" y="112799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Alexandria" panose="020B0604020202020204" charset="-78"/>
                <a:ea typeface="Alexandria" pitchFamily="34" charset="-122"/>
                <a:cs typeface="Alexandria" panose="020B0604020202020204" charset="-78"/>
              </a:rPr>
              <a:t>IBA Group</a:t>
            </a:r>
            <a:endParaRPr lang="en-US" sz="4400" dirty="0">
              <a:latin typeface="Alexandria" panose="020B0604020202020204" charset="-78"/>
              <a:cs typeface="Alexandria" panose="020B0604020202020204" charset="-7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235273" y="2269808"/>
            <a:ext cx="7415927" cy="4831794"/>
          </a:xfrm>
          <a:prstGeom prst="roundRect">
            <a:avLst>
              <a:gd name="adj" fmla="val 214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250513" y="2285048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497329" y="244078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Сильные стороны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5193863" y="244078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Слабые стороны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250513" y="2991564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497329" y="3147298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0"/>
              </a:spcAft>
              <a:tabLst>
                <a:tab pos="2470150" algn="l"/>
              </a:tabLst>
            </a:pPr>
            <a:r>
              <a:rPr lang="ru-RU" sz="1900" dirty="0">
                <a:solidFill>
                  <a:srgbClr val="404155"/>
                </a:solidFill>
                <a:latin typeface="Nobile" panose="020B0604020202020204" charset="0"/>
              </a:rPr>
              <a:t>Фокус на локальные потребности</a:t>
            </a:r>
            <a:endParaRPr lang="ru-BY" sz="1900" dirty="0">
              <a:solidFill>
                <a:srgbClr val="404155"/>
              </a:solidFill>
              <a:latin typeface="Nobile" panose="020B0604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193863" y="3147298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Aft>
                <a:spcPts val="0"/>
              </a:spcAft>
              <a:tabLst>
                <a:tab pos="2470150" algn="l"/>
              </a:tabLst>
            </a:pPr>
            <a:r>
              <a:rPr lang="ru-RU" sz="1900" dirty="0">
                <a:solidFill>
                  <a:srgbClr val="404155"/>
                </a:solidFill>
                <a:latin typeface="Nobile" panose="020B0604020202020204" charset="0"/>
              </a:rPr>
              <a:t>Ограниченная масштабируемость</a:t>
            </a:r>
            <a:endParaRPr lang="ru-BY" sz="1900" dirty="0">
              <a:solidFill>
                <a:srgbClr val="404155"/>
              </a:solidFill>
              <a:latin typeface="Nobile" panose="020B060402020202020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250513" y="4488180"/>
            <a:ext cx="7385447" cy="3702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497329" y="4643914"/>
            <a:ext cx="3195280" cy="790099"/>
          </a:xfrm>
          <a:prstGeom prst="rect">
            <a:avLst/>
          </a:prstGeom>
        </p:spPr>
        <p:txBody>
          <a:bodyPr wrap="square" lIns="0" tIns="0" rIns="0" bIns="0" rtlCol="0" anchor="t"/>
          <a:lstStyle/>
          <a:p>
            <a:pPr>
              <a:spcAft>
                <a:spcPts val="0"/>
              </a:spcAft>
              <a:tabLst>
                <a:tab pos="2470150" algn="l"/>
              </a:tabLst>
            </a:pPr>
            <a:r>
              <a:rPr lang="ru-RU" sz="1900" dirty="0">
                <a:solidFill>
                  <a:srgbClr val="404155"/>
                </a:solidFill>
                <a:latin typeface="Nobile" panose="020B0604020202020204" charset="0"/>
              </a:rPr>
              <a:t>Близость к клиентам и локальная поддержка</a:t>
            </a:r>
            <a:endParaRPr lang="ru-BY" sz="1900" dirty="0">
              <a:solidFill>
                <a:srgbClr val="404155"/>
              </a:solidFill>
              <a:latin typeface="Nobile" panose="020B060402020202020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193863" y="4643913"/>
            <a:ext cx="3195280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ru-RU" sz="1900" dirty="0">
                <a:solidFill>
                  <a:srgbClr val="404155"/>
                </a:solidFill>
                <a:latin typeface="Nobile" panose="020B0604020202020204" charset="0"/>
              </a:rPr>
              <a:t>Меньше инноваций и инвестиций в ИИ</a:t>
            </a:r>
            <a:endParaRPr lang="en-US" sz="1900" dirty="0">
              <a:solidFill>
                <a:srgbClr val="404155"/>
              </a:solidFill>
              <a:latin typeface="Nobile" panose="020B060402020202020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1250513" y="5589746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497329" y="5745480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be-BY" sz="1900" dirty="0">
                <a:solidFill>
                  <a:srgbClr val="404155"/>
                </a:solidFill>
                <a:latin typeface="Nobile" panose="020B0604020202020204" charset="0"/>
              </a:rPr>
              <a:t>Конкурентное ценообразование</a:t>
            </a:r>
            <a:endParaRPr lang="en-US" sz="1900" dirty="0">
              <a:solidFill>
                <a:srgbClr val="404155"/>
              </a:solidFill>
              <a:latin typeface="Nobile" panose="020B0604020202020204" charset="0"/>
            </a:endParaRPr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BC49C173-0D94-4467-A554-A9E60CEBE20A}"/>
              </a:ext>
            </a:extLst>
          </p:cNvPr>
          <p:cNvSpPr/>
          <p:nvPr/>
        </p:nvSpPr>
        <p:spPr>
          <a:xfrm>
            <a:off x="5193863" y="5745480"/>
            <a:ext cx="3195280" cy="790099"/>
          </a:xfrm>
          <a:prstGeom prst="rect">
            <a:avLst/>
          </a:prstGeom>
        </p:spPr>
        <p:txBody>
          <a:bodyPr wrap="square" lIns="0" tIns="0" rIns="0" bIns="0" rtlCol="0" anchor="t"/>
          <a:lstStyle/>
          <a:p>
            <a:pPr>
              <a:spcAft>
                <a:spcPts val="0"/>
              </a:spcAft>
              <a:tabLst>
                <a:tab pos="2470150" algn="l"/>
              </a:tabLst>
            </a:pPr>
            <a:r>
              <a:rPr lang="ru-RU" sz="1900" dirty="0">
                <a:solidFill>
                  <a:srgbClr val="404155"/>
                </a:solidFill>
                <a:latin typeface="Nobile" panose="020B0604020202020204" charset="0"/>
              </a:rPr>
              <a:t>Ограниченное присутствие за пределами Беларуси</a:t>
            </a:r>
            <a:endParaRPr lang="ru-BY" sz="1900" dirty="0">
              <a:solidFill>
                <a:srgbClr val="404155"/>
              </a:solidFill>
              <a:latin typeface="Nobile" panose="020B0604020202020204" charset="0"/>
            </a:endParaRPr>
          </a:p>
        </p:txBody>
      </p:sp>
      <p:pic>
        <p:nvPicPr>
          <p:cNvPr id="3076" name="Picture 4" descr="СМИ о нас - beCloud">
            <a:extLst>
              <a:ext uri="{FF2B5EF4-FFF2-40B4-BE49-F238E27FC236}">
                <a16:creationId xmlns:a16="http://schemas.microsoft.com/office/drawing/2014/main" id="{78E6C379-CD1C-4AC5-B8B0-671F5BD92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446" y="2269808"/>
            <a:ext cx="4853809" cy="485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79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0870" y="3440311"/>
            <a:ext cx="9842540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Gill Sans MT (Основной текст)"/>
                <a:ea typeface="Alexandria" pitchFamily="34" charset="-122"/>
                <a:cs typeface="Alexandria" pitchFamily="34" charset="-120"/>
              </a:rPr>
              <a:t>Конкурентное преимущество Google</a:t>
            </a:r>
            <a:endParaRPr lang="en-US" sz="4200" dirty="0">
              <a:latin typeface="Gill Sans MT (Основной текст)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240870" y="4681299"/>
            <a:ext cx="485537" cy="485537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22916" y="4762143"/>
            <a:ext cx="121444" cy="323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942148" y="4681299"/>
            <a:ext cx="5750719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be-BY" sz="2100" dirty="0">
                <a:solidFill>
                  <a:srgbClr val="404155"/>
                </a:solidFill>
                <a:cs typeface="Alexandria" pitchFamily="34" charset="-120"/>
              </a:rPr>
              <a:t>Глобальная известность и доверие</a:t>
            </a:r>
            <a:endParaRPr lang="en-US" sz="2100" dirty="0">
              <a:solidFill>
                <a:srgbClr val="404155"/>
              </a:solidFill>
              <a:latin typeface="Alexandria" pitchFamily="34" charset="0"/>
              <a:cs typeface="Alexandria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942147" y="5164906"/>
            <a:ext cx="5750719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ru-RU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Один из самых известных и надежных брендов в мире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908608" y="4681299"/>
            <a:ext cx="485537" cy="485537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056602" y="4762143"/>
            <a:ext cx="189428" cy="323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609886" y="4681299"/>
            <a:ext cx="568559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Интеграция с другими продуктами Google.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609886" y="5147905"/>
            <a:ext cx="5750719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ru-RU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Предлагает целостную экосистему продуктов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1240870" y="6288881"/>
            <a:ext cx="485537" cy="485537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388269" y="6369725"/>
            <a:ext cx="190619" cy="323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942148" y="6288881"/>
            <a:ext cx="559891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be-BY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Мощные рекламные инструменты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942148" y="6755487"/>
            <a:ext cx="5750719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Ads</a:t>
            </a:r>
            <a:r>
              <a:rPr lang="ru-RU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</a:t>
            </a:r>
            <a:r>
              <a:rPr lang="be-BY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AdSense</a:t>
            </a:r>
            <a:r>
              <a:rPr lang="ru-RU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YouTube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908608" y="6288881"/>
            <a:ext cx="485537" cy="485537"/>
          </a:xfrm>
          <a:prstGeom prst="roundRect">
            <a:avLst>
              <a:gd name="adj" fmla="val 1867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054697" y="6369725"/>
            <a:ext cx="193238" cy="323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8609886" y="6288881"/>
            <a:ext cx="5750719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ru-RU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Гибкие решения для бизнеса всех масштабов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8609886" y="6693456"/>
            <a:ext cx="5750719" cy="90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ru-RU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От доступных вариантов для малого и среднего </a:t>
            </a:r>
          </a:p>
          <a:p>
            <a:pPr marL="0" indent="0">
              <a:lnSpc>
                <a:spcPts val="2700"/>
              </a:lnSpc>
              <a:buNone/>
            </a:pPr>
            <a:r>
              <a:rPr lang="ru-RU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бизнеса до крупных корпоративных решений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26224" y="965240"/>
            <a:ext cx="5544860" cy="586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Gill Sans MT (Основной текст)"/>
                <a:ea typeface="Alexandria" pitchFamily="34" charset="-122"/>
                <a:cs typeface="Alexandria" pitchFamily="34" charset="-120"/>
              </a:rPr>
              <a:t>Успешные перспективы</a:t>
            </a:r>
            <a:endParaRPr lang="en-US" sz="4850" dirty="0">
              <a:latin typeface="Gill Sans MT (Основной текст)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226224" y="2044303"/>
            <a:ext cx="422196" cy="422196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84458" y="2114550"/>
            <a:ext cx="105608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836062" y="2044303"/>
            <a:ext cx="550437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be-BY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Рост рынка облачных технологий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266706" y="2471474"/>
            <a:ext cx="7220426" cy="928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ru-RU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 Беларуси, как и во всем мире, наблюдается рост потребности в облачных решениях, так как компании ищут более гибкие и экономичные способы хранения и обработки данных.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226224" y="3651131"/>
            <a:ext cx="422196" cy="422196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354930" y="3721377"/>
            <a:ext cx="164663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836062" y="3651131"/>
            <a:ext cx="5625941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ru-RU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Спрос на инструменты для удаленной работ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266706" y="4078645"/>
            <a:ext cx="7220426" cy="86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ru-RU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 последнее время удаленная работа стала для многих компаний постоянной практикой. Это способствует популярности инструментов Google </a:t>
            </a:r>
            <a:r>
              <a:rPr lang="ru-RU" sz="14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Workspace</a:t>
            </a:r>
            <a:r>
              <a:rPr lang="ru-RU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1226224" y="5260102"/>
            <a:ext cx="422196" cy="422196"/>
          </a:xfrm>
          <a:prstGeom prst="roundRect">
            <a:avLst>
              <a:gd name="adj" fmla="val 1867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354335" y="5330349"/>
            <a:ext cx="165854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836062" y="5260102"/>
            <a:ext cx="3786426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be-BY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Расширение в сфере ИИ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226224" y="5682298"/>
            <a:ext cx="7220426" cy="925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ru-RU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продолжает инвестировать в разработки ИИ и машинного обучения, что может дать ему конкурентное преимущество на рынках, где требуется аналитика данных и автоматизация процессов</a:t>
            </a: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03075" y="1422202"/>
            <a:ext cx="802517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ru-RU" sz="4850" dirty="0">
                <a:solidFill>
                  <a:srgbClr val="1B1B27"/>
                </a:solidFill>
                <a:latin typeface="Gill Sans MT (Основной текст)"/>
                <a:cs typeface="Alexandria" pitchFamily="34" charset="-120"/>
              </a:rPr>
              <a:t>Заключение</a:t>
            </a:r>
            <a:endParaRPr lang="en-US" sz="4850" dirty="0">
              <a:latin typeface="Gill Sans MT (Основной текст)"/>
            </a:endParaRPr>
          </a:p>
        </p:txBody>
      </p:sp>
      <p:sp>
        <p:nvSpPr>
          <p:cNvPr id="8" name="Text 6"/>
          <p:cNvSpPr/>
          <p:nvPr/>
        </p:nvSpPr>
        <p:spPr>
          <a:xfrm>
            <a:off x="1370728" y="2695073"/>
            <a:ext cx="5944472" cy="4423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ru-RU" sz="2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имеет сильные позиции на рынке B2B, и, несмотря на конкуренцию и регуляторные сложности, его шансы на успешное будущее довольно высоки. Компании удается сохранять лидерство за счет технологий, инноваций и гибкой стратегии, которая позволяет охватывать бизнес всех масштабов.</a:t>
            </a:r>
            <a:endParaRPr lang="en-US" sz="2400" dirty="0"/>
          </a:p>
        </p:txBody>
      </p:sp>
      <p:pic>
        <p:nvPicPr>
          <p:cNvPr id="4098" name="Picture 2" descr="Google выиграл суд по антимонопольному штрафу ЕС на 1,49 миллиарда евро —  Finance.ua">
            <a:extLst>
              <a:ext uri="{FF2B5EF4-FFF2-40B4-BE49-F238E27FC236}">
                <a16:creationId xmlns:a16="http://schemas.microsoft.com/office/drawing/2014/main" id="{0626D7E6-DE0C-49EC-B52D-CBE4F2D94E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7" r="44297"/>
          <a:stretch/>
        </p:blipFill>
        <p:spPr bwMode="auto">
          <a:xfrm>
            <a:off x="7581900" y="1"/>
            <a:ext cx="70485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678</TotalTime>
  <Words>347</Words>
  <Application>Microsoft Office PowerPoint</Application>
  <PresentationFormat>Произвольный</PresentationFormat>
  <Paragraphs>73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Gill Sans MT</vt:lpstr>
      <vt:lpstr>Impact</vt:lpstr>
      <vt:lpstr>Calibri</vt:lpstr>
      <vt:lpstr>Corbel</vt:lpstr>
      <vt:lpstr>Arial</vt:lpstr>
      <vt:lpstr>Alexandria</vt:lpstr>
      <vt:lpstr>Nobile</vt:lpstr>
      <vt:lpstr>Gill Sans MT (Основной текст)</vt:lpstr>
      <vt:lpstr>Эмблема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Мария Бекетова</cp:lastModifiedBy>
  <cp:revision>11</cp:revision>
  <dcterms:created xsi:type="dcterms:W3CDTF">2024-09-11T20:24:11Z</dcterms:created>
  <dcterms:modified xsi:type="dcterms:W3CDTF">2024-10-29T10:45:10Z</dcterms:modified>
</cp:coreProperties>
</file>